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  <p:embeddedFont>
      <p:font typeface="Open Sans Bold" charset="1" panose="00000000000000000000"/>
      <p:regular r:id="rId18"/>
    </p:embeddedFont>
    <p:embeddedFont>
      <p:font typeface="Open Sans Bold Bold" charset="1" panose="00000000000000000000"/>
      <p:regular r:id="rId19"/>
    </p:embeddedFont>
    <p:embeddedFont>
      <p:font typeface="Open Sans Bold Italics" charset="1" panose="00000000000000000000"/>
      <p:regular r:id="rId20"/>
    </p:embeddedFont>
    <p:embeddedFont>
      <p:font typeface="Open Sans Bold 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00" t="0" r="1300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26752" y="7512775"/>
            <a:ext cx="10832548" cy="82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7"/>
              </a:lnSpc>
            </a:pPr>
            <a:r>
              <a:rPr lang="en-US" sz="6064" spc="84">
                <a:solidFill>
                  <a:srgbClr val="FFFFFF"/>
                </a:solidFill>
                <a:latin typeface="Open Sans Bold Bold"/>
              </a:rPr>
              <a:t>HANDWRITTEN SIGNATURE</a:t>
            </a:r>
            <a:r>
              <a:rPr lang="en-US" sz="6064" spc="84">
                <a:solidFill>
                  <a:srgbClr val="FFFFFF"/>
                </a:solidFill>
                <a:latin typeface="Open Sans Bold Bold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08869" y="6803438"/>
            <a:ext cx="875043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  <a:spcBef>
                <a:spcPct val="0"/>
              </a:spcBef>
            </a:pPr>
            <a:r>
              <a:rPr lang="en-US" sz="2199" spc="81">
                <a:solidFill>
                  <a:srgbClr val="FFFFFF"/>
                </a:solidFill>
                <a:latin typeface="Open Sans"/>
              </a:rPr>
              <a:t>FTDS-013 GROUP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26752" y="8428400"/>
            <a:ext cx="10832548" cy="82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7"/>
              </a:lnSpc>
            </a:pPr>
            <a:r>
              <a:rPr lang="en-US" sz="6064" spc="84">
                <a:solidFill>
                  <a:srgbClr val="FFDE59"/>
                </a:solidFill>
                <a:latin typeface="Open Sans Bold Bold"/>
              </a:rPr>
              <a:t>FORGERY DETECTION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7000" y="0"/>
            <a:ext cx="6981000" cy="10287000"/>
            <a:chOff x="0" y="0"/>
            <a:chExt cx="9308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368" t="0" r="28368" b="0"/>
            <a:stretch>
              <a:fillRect/>
            </a:stretch>
          </p:blipFill>
          <p:spPr>
            <a:xfrm>
              <a:off x="0" y="0"/>
              <a:ext cx="9308000" cy="13716000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50568" y="-1456954"/>
            <a:ext cx="4193168" cy="29666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8617846"/>
            <a:ext cx="1642777" cy="19074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9307" y="4521564"/>
            <a:ext cx="10168385" cy="275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3894" indent="-301947" lvl="1">
              <a:lnSpc>
                <a:spcPts val="5594"/>
              </a:lnSpc>
              <a:buFont typeface="Arial"/>
              <a:buChar char="•"/>
            </a:pPr>
            <a:r>
              <a:rPr lang="en-US" sz="2797" spc="260">
                <a:solidFill>
                  <a:srgbClr val="FFFFFF"/>
                </a:solidFill>
                <a:latin typeface="Open Sauce"/>
              </a:rPr>
              <a:t>Tim komunikatif</a:t>
            </a:r>
          </a:p>
          <a:p>
            <a:pPr marL="603894" indent="-301947" lvl="1">
              <a:lnSpc>
                <a:spcPts val="5594"/>
              </a:lnSpc>
              <a:buFont typeface="Arial"/>
              <a:buChar char="•"/>
            </a:pPr>
            <a:r>
              <a:rPr lang="en-US" sz="2797" spc="260">
                <a:solidFill>
                  <a:srgbClr val="FFFFFF"/>
                </a:solidFill>
                <a:latin typeface="Open Sauce"/>
              </a:rPr>
              <a:t>Menemukan solusi untuk membedakan tanda tangan di database</a:t>
            </a:r>
          </a:p>
          <a:p>
            <a:pPr marL="603894" indent="-301947" lvl="1">
              <a:lnSpc>
                <a:spcPts val="5594"/>
              </a:lnSpc>
              <a:buFont typeface="Arial"/>
              <a:buChar char="•"/>
            </a:pPr>
            <a:r>
              <a:rPr lang="en-US" sz="2797" spc="260">
                <a:solidFill>
                  <a:srgbClr val="FFFFFF"/>
                </a:solidFill>
                <a:latin typeface="Open Sauce"/>
              </a:rPr>
              <a:t>Hasil model yang sesuai dengan keinginan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144497"/>
            <a:ext cx="11307000" cy="83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6399">
                <a:solidFill>
                  <a:srgbClr val="FFFFFF"/>
                </a:solidFill>
                <a:latin typeface="Open Sans Bold Bold"/>
              </a:rPr>
              <a:t>SUCCESS STORY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7000" y="0"/>
            <a:ext cx="6981000" cy="10287000"/>
            <a:chOff x="0" y="0"/>
            <a:chExt cx="9308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0838" t="0" r="13024" b="0"/>
            <a:stretch>
              <a:fillRect/>
            </a:stretch>
          </p:blipFill>
          <p:spPr>
            <a:xfrm>
              <a:off x="0" y="0"/>
              <a:ext cx="9308000" cy="13716000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50568" y="-1456954"/>
            <a:ext cx="4193168" cy="29666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8617846"/>
            <a:ext cx="1642777" cy="19074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9307" y="4521564"/>
            <a:ext cx="10168385" cy="204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3894" indent="-301947" lvl="1">
              <a:lnSpc>
                <a:spcPts val="5594"/>
              </a:lnSpc>
              <a:buFont typeface="Arial"/>
              <a:buChar char="•"/>
            </a:pPr>
            <a:r>
              <a:rPr lang="en-US" sz="2797" spc="260">
                <a:solidFill>
                  <a:srgbClr val="FFFFFF"/>
                </a:solidFill>
                <a:latin typeface="Open Sauce"/>
              </a:rPr>
              <a:t>Membuat model yang dapat me-register tanda tangan customer baru secara langsung</a:t>
            </a:r>
          </a:p>
          <a:p>
            <a:pPr marL="603894" indent="-301947" lvl="1">
              <a:lnSpc>
                <a:spcPts val="5594"/>
              </a:lnSpc>
              <a:buFont typeface="Arial"/>
              <a:buChar char="•"/>
            </a:pPr>
            <a:r>
              <a:rPr lang="en-US" sz="2797" spc="260">
                <a:solidFill>
                  <a:srgbClr val="FFFFFF"/>
                </a:solidFill>
                <a:latin typeface="Open Sauce"/>
              </a:rPr>
              <a:t>Membuat webpage untuk registrasi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144497"/>
            <a:ext cx="11307000" cy="83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6399">
                <a:solidFill>
                  <a:srgbClr val="FFFFFF"/>
                </a:solidFill>
                <a:latin typeface="Open Sans Bold Bold"/>
              </a:rPr>
              <a:t>STRETCH GOAL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00" t="0" r="1300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26752" y="8428400"/>
            <a:ext cx="10832548" cy="82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67"/>
              </a:lnSpc>
            </a:pPr>
            <a:r>
              <a:rPr lang="en-US" sz="6064" spc="84">
                <a:solidFill>
                  <a:srgbClr val="FFFFFF"/>
                </a:solidFill>
                <a:latin typeface="Open Sans Bol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6" t="0" r="31694" b="0"/>
          <a:stretch>
            <a:fillRect/>
          </a:stretch>
        </p:blipFill>
        <p:spPr>
          <a:xfrm flipH="false" flipV="false" rot="-5400000">
            <a:off x="-1657925" y="1468524"/>
            <a:ext cx="21603850" cy="186668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4138122" y="-1584343"/>
            <a:ext cx="531799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5830" y="9661860"/>
            <a:ext cx="1186940" cy="2017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5830" y="9460080"/>
            <a:ext cx="1186940" cy="2017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5830" y="9258300"/>
            <a:ext cx="1186940" cy="2017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500170" y="2180944"/>
            <a:ext cx="9287660" cy="83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6399">
                <a:solidFill>
                  <a:srgbClr val="004AAD"/>
                </a:solidFill>
                <a:latin typeface="Open Sans Bold Bold"/>
              </a:rPr>
              <a:t>PERKENALAN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35335" y="4935926"/>
            <a:ext cx="811530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85">
                <a:solidFill>
                  <a:srgbClr val="000000"/>
                </a:solidFill>
                <a:latin typeface="Open Sauce"/>
              </a:rPr>
              <a:t>LinkedIn: https://www.linkedin.com/in/mivanivan/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spc="185">
                <a:solidFill>
                  <a:srgbClr val="000000"/>
                </a:solidFill>
                <a:latin typeface="Open Sauce"/>
              </a:rPr>
              <a:t>Github: https://github.com/mivanivan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5335" y="3871849"/>
            <a:ext cx="8115300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4AAD"/>
                </a:solidFill>
                <a:latin typeface="Open Sans Bold"/>
              </a:rPr>
              <a:t>Muhamad Ivan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5335" y="7547256"/>
            <a:ext cx="781733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85">
                <a:solidFill>
                  <a:srgbClr val="000000"/>
                </a:solidFill>
                <a:latin typeface="Open Sauce"/>
              </a:rPr>
              <a:t>LinkedIn: https://www.linkedin.com/in/sheila-monica/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spc="185">
                <a:solidFill>
                  <a:srgbClr val="000000"/>
                </a:solidFill>
                <a:latin typeface="Open Sauce"/>
              </a:rPr>
              <a:t>Github: https://github.com/sheimonica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5335" y="6484338"/>
            <a:ext cx="7817331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4AAD"/>
                </a:solidFill>
                <a:latin typeface="Open Sans Bold"/>
              </a:rPr>
              <a:t>Sheila Monica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6" t="0" r="31694" b="0"/>
          <a:stretch>
            <a:fillRect/>
          </a:stretch>
        </p:blipFill>
        <p:spPr>
          <a:xfrm flipH="false" flipV="false" rot="-5400000">
            <a:off x="-1617840" y="690128"/>
            <a:ext cx="21603850" cy="186668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4138122" y="-1584343"/>
            <a:ext cx="531799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5830" y="9661860"/>
            <a:ext cx="1186940" cy="2017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5830" y="9460080"/>
            <a:ext cx="1186940" cy="2017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5830" y="9258300"/>
            <a:ext cx="1186940" cy="2017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540255" y="4402328"/>
            <a:ext cx="9287660" cy="161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6399">
                <a:solidFill>
                  <a:srgbClr val="FFFFFF"/>
                </a:solidFill>
                <a:latin typeface="Open Sans Bold Bold"/>
              </a:rPr>
              <a:t>LATAR BELAKANG</a:t>
            </a:r>
          </a:p>
          <a:p>
            <a:pPr algn="ctr">
              <a:lnSpc>
                <a:spcPts val="6207"/>
              </a:lnSpc>
            </a:pPr>
            <a:r>
              <a:rPr lang="en-US" sz="6399">
                <a:solidFill>
                  <a:srgbClr val="FFFFFF"/>
                </a:solidFill>
                <a:latin typeface="Open Sans Bold Bold"/>
              </a:rPr>
              <a:t>PROJECT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7000" y="0"/>
            <a:ext cx="6981000" cy="10287000"/>
            <a:chOff x="0" y="0"/>
            <a:chExt cx="9308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586" t="0" r="40624" b="0"/>
            <a:stretch>
              <a:fillRect/>
            </a:stretch>
          </p:blipFill>
          <p:spPr>
            <a:xfrm>
              <a:off x="0" y="0"/>
              <a:ext cx="9308000" cy="13716000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50568" y="-1456954"/>
            <a:ext cx="4193168" cy="29666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8617846"/>
            <a:ext cx="1642777" cy="19074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7873" y="3801372"/>
            <a:ext cx="10168385" cy="259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5"/>
              </a:lnSpc>
            </a:pPr>
            <a:r>
              <a:rPr lang="en-US" sz="2797" spc="260">
                <a:solidFill>
                  <a:srgbClr val="FFFFFF"/>
                </a:solidFill>
                <a:latin typeface="Open Sauce"/>
              </a:rPr>
              <a:t>Transaksi perbankan di kantor secara umum menggunakan verifikasi berupa tanda tangan basah. Adapun transaksi-transaksi ini diantaranya pengambilan uang dalam jumlah besar, kartu ATM hilang, buku tabungan hilang, dll.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7000" y="0"/>
            <a:ext cx="6981000" cy="10287000"/>
            <a:chOff x="0" y="0"/>
            <a:chExt cx="9308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393" t="0" r="27393" b="0"/>
            <a:stretch>
              <a:fillRect/>
            </a:stretch>
          </p:blipFill>
          <p:spPr>
            <a:xfrm>
              <a:off x="0" y="0"/>
              <a:ext cx="9308000" cy="13716000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50568" y="-1456954"/>
            <a:ext cx="4193168" cy="29666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8617846"/>
            <a:ext cx="1642777" cy="19074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4451" y="3400051"/>
            <a:ext cx="10168385" cy="521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 spc="260">
                <a:solidFill>
                  <a:srgbClr val="FFFFFF"/>
                </a:solidFill>
                <a:latin typeface="Open Sauce"/>
              </a:rPr>
              <a:t>Masalah: Verifikasi tanda tangan bergantung kepada subjektifitas dan kondisi kelelahan setiap customer service dan teller</a:t>
            </a:r>
          </a:p>
          <a:p>
            <a:pPr>
              <a:lnSpc>
                <a:spcPts val="4199"/>
              </a:lnSpc>
            </a:pPr>
            <a:r>
              <a:rPr lang="en-US" sz="2799" spc="260">
                <a:solidFill>
                  <a:srgbClr val="FFFFFF"/>
                </a:solidFill>
                <a:latin typeface="Open Sauce"/>
              </a:rPr>
              <a:t> </a:t>
            </a:r>
          </a:p>
          <a:p>
            <a:pPr>
              <a:lnSpc>
                <a:spcPts val="4199"/>
              </a:lnSpc>
            </a:pPr>
            <a:r>
              <a:rPr lang="en-US" sz="2799" spc="260">
                <a:solidFill>
                  <a:srgbClr val="FFFFFF"/>
                </a:solidFill>
                <a:latin typeface="Open Sauce"/>
              </a:rPr>
              <a:t>Solusi: Website dengan model machine learning untuk melakukan verifikasi secara otomatis.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799" spc="260">
                <a:solidFill>
                  <a:srgbClr val="FFFFFF"/>
                </a:solidFill>
                <a:latin typeface="Open Sauce"/>
              </a:rPr>
              <a:t>Algoritma: 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260">
                <a:solidFill>
                  <a:srgbClr val="FFFFFF"/>
                </a:solidFill>
                <a:latin typeface="Open Sauce"/>
              </a:rPr>
              <a:t>Image Classification</a:t>
            </a: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pc="260">
                <a:solidFill>
                  <a:srgbClr val="FFFFFF"/>
                </a:solidFill>
                <a:latin typeface="Open Sauce"/>
              </a:rPr>
              <a:t>Cosine Similarity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6" t="0" r="31694" b="0"/>
          <a:stretch>
            <a:fillRect/>
          </a:stretch>
        </p:blipFill>
        <p:spPr>
          <a:xfrm flipH="false" flipV="false" rot="-5400000">
            <a:off x="-1800536" y="-1343977"/>
            <a:ext cx="21603850" cy="1866680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733831" y="2740007"/>
            <a:ext cx="12813912" cy="5998410"/>
            <a:chOff x="0" y="0"/>
            <a:chExt cx="17085216" cy="799788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48578" y="2311449"/>
              <a:ext cx="6180951" cy="3368619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470122" y="2311449"/>
              <a:ext cx="6180951" cy="3368619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655927" y="2311449"/>
              <a:ext cx="6180951" cy="3368619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371766" y="5988223"/>
              <a:ext cx="1980734" cy="551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25 AUG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352501" y="-38100"/>
              <a:ext cx="1980734" cy="551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26 AUG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559487" y="5988223"/>
              <a:ext cx="1980734" cy="551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27 AUG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88759" y="6841110"/>
              <a:ext cx="2886350" cy="1156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PEMILIHAN TOPIK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054332" y="814788"/>
              <a:ext cx="4577071" cy="1156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PEMILIHAN </a:t>
              </a:r>
            </a:p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TOPIK &amp; DATASET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226266" y="6841110"/>
              <a:ext cx="4810274" cy="1156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PEMBUATAN</a:t>
              </a:r>
            </a:p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MODEL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605914" y="-38100"/>
              <a:ext cx="1980734" cy="551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28 AUG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307746" y="814788"/>
              <a:ext cx="4577071" cy="1156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PEMBUATAN</a:t>
              </a:r>
            </a:p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MODEL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581584" y="5855332"/>
              <a:ext cx="1980734" cy="551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29 AUG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248363" y="6708219"/>
              <a:ext cx="4810274" cy="1156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MODEL</a:t>
              </a:r>
            </a:p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IMPROVEMENT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776166" y="5855332"/>
              <a:ext cx="1980734" cy="551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31 AUG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228042" y="6708219"/>
              <a:ext cx="3076982" cy="1156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FINISHING,</a:t>
              </a:r>
            </a:p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RELEASE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1858142" y="85497"/>
              <a:ext cx="1980734" cy="551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30 AUG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0559973" y="938385"/>
              <a:ext cx="4577071" cy="1156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PEMBUATAN</a:t>
              </a:r>
            </a:p>
            <a:p>
              <a:pPr algn="ctr">
                <a:lnSpc>
                  <a:spcPts val="3571"/>
                </a:lnSpc>
              </a:pPr>
              <a:r>
                <a:rPr lang="en-US" sz="2551" spc="237">
                  <a:solidFill>
                    <a:srgbClr val="FFFFFF"/>
                  </a:solidFill>
                  <a:latin typeface="Open Sauce"/>
                </a:rPr>
                <a:t>WEBSITE</a:t>
              </a:r>
            </a:p>
          </p:txBody>
        </p:sp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894847" y="2113602"/>
              <a:ext cx="2190369" cy="2543244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272240"/>
              <a:ext cx="2190369" cy="2543244"/>
            </a:xfrm>
            <a:prstGeom prst="rect">
              <a:avLst/>
            </a:prstGeom>
          </p:spPr>
        </p:pic>
      </p:grpSp>
      <p:sp>
        <p:nvSpPr>
          <p:cNvPr name="TextBox 23" id="23"/>
          <p:cNvSpPr txBox="true"/>
          <p:nvPr/>
        </p:nvSpPr>
        <p:spPr>
          <a:xfrm rot="0">
            <a:off x="4357558" y="1162050"/>
            <a:ext cx="9287660" cy="83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6399">
                <a:solidFill>
                  <a:srgbClr val="FFFFFF"/>
                </a:solidFill>
                <a:latin typeface="Open Sans Bold Bold"/>
              </a:rPr>
              <a:t>TIMELINE PROJECT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50568" y="-1456954"/>
            <a:ext cx="4193168" cy="296666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8617846"/>
            <a:ext cx="1642777" cy="19074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6" t="0" r="31694" b="0"/>
          <a:stretch>
            <a:fillRect/>
          </a:stretch>
        </p:blipFill>
        <p:spPr>
          <a:xfrm flipH="false" flipV="false" rot="-5400000">
            <a:off x="-1617840" y="690128"/>
            <a:ext cx="21603850" cy="186668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4138122" y="-1584343"/>
            <a:ext cx="5317997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5830" y="9661860"/>
            <a:ext cx="1186940" cy="2017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5830" y="9460080"/>
            <a:ext cx="1186940" cy="20178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5830" y="9258300"/>
            <a:ext cx="1186940" cy="2017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540255" y="4402328"/>
            <a:ext cx="9287660" cy="83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6399">
                <a:solidFill>
                  <a:srgbClr val="FFFFFF"/>
                </a:solidFill>
                <a:latin typeface="Open Sans Bold Bold"/>
              </a:rPr>
              <a:t>DEMO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07000" y="0"/>
            <a:ext cx="6981000" cy="10287000"/>
            <a:chOff x="0" y="0"/>
            <a:chExt cx="9308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993" t="0" r="25993" b="0"/>
            <a:stretch>
              <a:fillRect/>
            </a:stretch>
          </p:blipFill>
          <p:spPr>
            <a:xfrm>
              <a:off x="0" y="0"/>
              <a:ext cx="9308000" cy="13716000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50568" y="-1456954"/>
            <a:ext cx="4193168" cy="29666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8617846"/>
            <a:ext cx="1642777" cy="19074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9307" y="4873989"/>
            <a:ext cx="10168385" cy="204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3894" indent="-301947" lvl="1">
              <a:lnSpc>
                <a:spcPts val="5594"/>
              </a:lnSpc>
              <a:buFont typeface="Arial"/>
              <a:buChar char="•"/>
            </a:pPr>
            <a:r>
              <a:rPr lang="en-US" sz="2797" spc="260">
                <a:solidFill>
                  <a:srgbClr val="FFFFFF"/>
                </a:solidFill>
                <a:latin typeface="Open Sauce"/>
              </a:rPr>
              <a:t>Keterbatasan waktu</a:t>
            </a:r>
          </a:p>
          <a:p>
            <a:pPr marL="603894" indent="-301947" lvl="1">
              <a:lnSpc>
                <a:spcPts val="5594"/>
              </a:lnSpc>
              <a:buFont typeface="Arial"/>
              <a:buChar char="•"/>
            </a:pPr>
            <a:r>
              <a:rPr lang="en-US" sz="2797" spc="260">
                <a:solidFill>
                  <a:srgbClr val="FFFFFF"/>
                </a:solidFill>
                <a:latin typeface="Open Sauce"/>
              </a:rPr>
              <a:t>Sumber referensi terbatas</a:t>
            </a:r>
          </a:p>
          <a:p>
            <a:pPr marL="603894" indent="-301947" lvl="1">
              <a:lnSpc>
                <a:spcPts val="5594"/>
              </a:lnSpc>
              <a:buFont typeface="Arial"/>
              <a:buChar char="•"/>
            </a:pPr>
            <a:r>
              <a:rPr lang="en-US" sz="2797" spc="260">
                <a:solidFill>
                  <a:srgbClr val="FFFFFF"/>
                </a:solidFill>
                <a:latin typeface="Open Sauce"/>
              </a:rPr>
              <a:t>Metode model yang complex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496922"/>
            <a:ext cx="11307000" cy="83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7"/>
              </a:lnSpc>
            </a:pPr>
            <a:r>
              <a:rPr lang="en-US" sz="6399">
                <a:solidFill>
                  <a:srgbClr val="FFFFFF"/>
                </a:solidFill>
                <a:latin typeface="Open Sans Bold Bold"/>
              </a:rPr>
              <a:t>CHALLENGES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DAFK4ON0LuE</dc:identifier>
  <dcterms:modified xsi:type="dcterms:W3CDTF">2011-08-01T06:04:30Z</dcterms:modified>
  <cp:revision>1</cp:revision>
  <dc:title>Blue &amp; Yellow Professional Future Technology Presentation</dc:title>
</cp:coreProperties>
</file>